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nva Sans" panose="020B0604020202020204" charset="0"/>
      <p:regular r:id="rId13"/>
    </p:embeddedFont>
    <p:embeddedFont>
      <p:font typeface="Canva Sans Bold" panose="020B0604020202020204" charset="0"/>
      <p:regular r:id="rId14"/>
    </p:embeddedFont>
    <p:embeddedFont>
      <p:font typeface="Garet Ultra-Bold" panose="020B0604020202020204" charset="0"/>
      <p:regular r:id="rId15"/>
    </p:embeddedFont>
    <p:embeddedFont>
      <p:font typeface="ฟ้อนต์" panose="020B0604020202020204" charset="-34"/>
      <p:regular r:id="rId16"/>
    </p:embeddedFont>
    <p:embeddedFont>
      <p:font typeface="ฟ้อนต์ Bold" panose="020B0604020202020204" charset="-3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378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-239987"/>
            <a:ext cx="9946762" cy="10526987"/>
            <a:chOff x="0" y="0"/>
            <a:chExt cx="3230401" cy="3418840"/>
          </a:xfrm>
        </p:grpSpPr>
        <p:sp>
          <p:nvSpPr>
            <p:cNvPr id="3" name="Freeform 3"/>
            <p:cNvSpPr/>
            <p:nvPr/>
          </p:nvSpPr>
          <p:spPr>
            <a:xfrm>
              <a:off x="-21590" y="-40640"/>
              <a:ext cx="3314221" cy="3455670"/>
            </a:xfrm>
            <a:custGeom>
              <a:avLst/>
              <a:gdLst/>
              <a:ahLst/>
              <a:cxnLst/>
              <a:rect l="l" t="t" r="r" b="b"/>
              <a:pathLst>
                <a:path w="3314221" h="3455670">
                  <a:moveTo>
                    <a:pt x="105715" y="2453640"/>
                  </a:moveTo>
                  <a:lnTo>
                    <a:pt x="104185" y="2452370"/>
                  </a:lnTo>
                  <a:cubicBezTo>
                    <a:pt x="59829" y="2378710"/>
                    <a:pt x="72065" y="2291080"/>
                    <a:pt x="72065" y="2212340"/>
                  </a:cubicBezTo>
                  <a:cubicBezTo>
                    <a:pt x="72065" y="2179320"/>
                    <a:pt x="72065" y="2137410"/>
                    <a:pt x="73595" y="2105660"/>
                  </a:cubicBezTo>
                  <a:cubicBezTo>
                    <a:pt x="78183" y="2000250"/>
                    <a:pt x="46063" y="1897380"/>
                    <a:pt x="143954" y="1814830"/>
                  </a:cubicBezTo>
                  <a:cubicBezTo>
                    <a:pt x="200547" y="1765300"/>
                    <a:pt x="280083" y="1738630"/>
                    <a:pt x="368797" y="1739900"/>
                  </a:cubicBezTo>
                  <a:cubicBezTo>
                    <a:pt x="368797" y="1739900"/>
                    <a:pt x="677765" y="1741170"/>
                    <a:pt x="677765" y="1741170"/>
                  </a:cubicBezTo>
                  <a:cubicBezTo>
                    <a:pt x="858252" y="1748790"/>
                    <a:pt x="1028031" y="1724660"/>
                    <a:pt x="1086154" y="1583690"/>
                  </a:cubicBezTo>
                  <a:cubicBezTo>
                    <a:pt x="1101449" y="1541780"/>
                    <a:pt x="1096861" y="1456690"/>
                    <a:pt x="1098390" y="1412240"/>
                  </a:cubicBezTo>
                  <a:cubicBezTo>
                    <a:pt x="1096861" y="1393190"/>
                    <a:pt x="1104508" y="1193800"/>
                    <a:pt x="1099920" y="1181100"/>
                  </a:cubicBezTo>
                  <a:cubicBezTo>
                    <a:pt x="1084624" y="1041400"/>
                    <a:pt x="1231461" y="923290"/>
                    <a:pt x="1398181" y="929640"/>
                  </a:cubicBezTo>
                  <a:cubicBezTo>
                    <a:pt x="1528193" y="930910"/>
                    <a:pt x="1668911" y="929640"/>
                    <a:pt x="1798922" y="929640"/>
                  </a:cubicBezTo>
                  <a:cubicBezTo>
                    <a:pt x="1954936" y="927100"/>
                    <a:pt x="2106361" y="773430"/>
                    <a:pt x="2103302" y="641350"/>
                  </a:cubicBezTo>
                  <a:cubicBezTo>
                    <a:pt x="2106361" y="542290"/>
                    <a:pt x="2106361" y="346710"/>
                    <a:pt x="2110950" y="245110"/>
                  </a:cubicBezTo>
                  <a:cubicBezTo>
                    <a:pt x="2135422" y="0"/>
                    <a:pt x="2422977" y="43180"/>
                    <a:pt x="2638643" y="39370"/>
                  </a:cubicBezTo>
                  <a:cubicBezTo>
                    <a:pt x="2640173" y="39370"/>
                    <a:pt x="2944552" y="39370"/>
                    <a:pt x="2946082" y="39370"/>
                  </a:cubicBezTo>
                  <a:cubicBezTo>
                    <a:pt x="3314221" y="54610"/>
                    <a:pt x="3218341" y="440690"/>
                    <a:pt x="3235166" y="633730"/>
                  </a:cubicBezTo>
                  <a:cubicBezTo>
                    <a:pt x="3235166" y="770890"/>
                    <a:pt x="3108213" y="894080"/>
                    <a:pt x="2943023" y="887730"/>
                  </a:cubicBezTo>
                  <a:cubicBezTo>
                    <a:pt x="2806893" y="885190"/>
                    <a:pt x="2539223" y="887730"/>
                    <a:pt x="2366384" y="887730"/>
                  </a:cubicBezTo>
                  <a:cubicBezTo>
                    <a:pt x="2296025" y="887730"/>
                    <a:pt x="2214959" y="948690"/>
                    <a:pt x="2143070" y="1055370"/>
                  </a:cubicBezTo>
                  <a:cubicBezTo>
                    <a:pt x="2121656" y="1087120"/>
                    <a:pt x="2109420" y="1123950"/>
                    <a:pt x="2107891" y="1162050"/>
                  </a:cubicBezTo>
                  <a:cubicBezTo>
                    <a:pt x="2103302" y="1242060"/>
                    <a:pt x="2104832" y="1324610"/>
                    <a:pt x="2106361" y="1404620"/>
                  </a:cubicBezTo>
                  <a:lnTo>
                    <a:pt x="2107891" y="1510030"/>
                  </a:lnTo>
                  <a:cubicBezTo>
                    <a:pt x="2109420" y="1663700"/>
                    <a:pt x="1979409" y="1762760"/>
                    <a:pt x="1812688" y="1764030"/>
                  </a:cubicBezTo>
                  <a:cubicBezTo>
                    <a:pt x="1812688" y="1764030"/>
                    <a:pt x="1389004" y="1764030"/>
                    <a:pt x="1389004" y="1764030"/>
                  </a:cubicBezTo>
                  <a:cubicBezTo>
                    <a:pt x="1236049" y="1764030"/>
                    <a:pt x="1092272" y="1835150"/>
                    <a:pt x="1087683" y="1972310"/>
                  </a:cubicBezTo>
                  <a:cubicBezTo>
                    <a:pt x="1081565" y="2081530"/>
                    <a:pt x="1087683" y="2213610"/>
                    <a:pt x="1086154" y="2324100"/>
                  </a:cubicBezTo>
                  <a:cubicBezTo>
                    <a:pt x="1084624" y="2481580"/>
                    <a:pt x="960731" y="2573020"/>
                    <a:pt x="749654" y="2574290"/>
                  </a:cubicBezTo>
                  <a:lnTo>
                    <a:pt x="394799" y="2574290"/>
                  </a:lnTo>
                  <a:cubicBezTo>
                    <a:pt x="261729" y="2576830"/>
                    <a:pt x="171485" y="2559050"/>
                    <a:pt x="105715" y="2453640"/>
                  </a:cubicBezTo>
                  <a:close/>
                  <a:moveTo>
                    <a:pt x="318322" y="1692910"/>
                  </a:moveTo>
                  <a:lnTo>
                    <a:pt x="723652" y="1692910"/>
                  </a:lnTo>
                  <a:cubicBezTo>
                    <a:pt x="908727" y="1692910"/>
                    <a:pt x="1028031" y="1593850"/>
                    <a:pt x="1028031" y="1440180"/>
                  </a:cubicBezTo>
                  <a:lnTo>
                    <a:pt x="1028031" y="1342390"/>
                  </a:lnTo>
                  <a:cubicBezTo>
                    <a:pt x="1026502" y="1258570"/>
                    <a:pt x="1026502" y="1172210"/>
                    <a:pt x="1031090" y="1088390"/>
                  </a:cubicBezTo>
                  <a:cubicBezTo>
                    <a:pt x="1035679" y="972820"/>
                    <a:pt x="1141217" y="876300"/>
                    <a:pt x="1288054" y="880110"/>
                  </a:cubicBezTo>
                  <a:cubicBezTo>
                    <a:pt x="1288054" y="880110"/>
                    <a:pt x="1739270" y="880110"/>
                    <a:pt x="1739270" y="880110"/>
                  </a:cubicBezTo>
                  <a:cubicBezTo>
                    <a:pt x="1739270" y="880110"/>
                    <a:pt x="1753036" y="880110"/>
                    <a:pt x="1753036" y="880110"/>
                  </a:cubicBezTo>
                  <a:cubicBezTo>
                    <a:pt x="1829513" y="878840"/>
                    <a:pt x="1899872" y="852170"/>
                    <a:pt x="1951877" y="807720"/>
                  </a:cubicBezTo>
                  <a:cubicBezTo>
                    <a:pt x="2003881" y="762000"/>
                    <a:pt x="2031413" y="702310"/>
                    <a:pt x="2029884" y="640080"/>
                  </a:cubicBezTo>
                  <a:lnTo>
                    <a:pt x="2029884" y="288290"/>
                  </a:lnTo>
                  <a:cubicBezTo>
                    <a:pt x="2028354" y="143510"/>
                    <a:pt x="1915168" y="48260"/>
                    <a:pt x="1740800" y="45720"/>
                  </a:cubicBezTo>
                  <a:cubicBezTo>
                    <a:pt x="1740800" y="45720"/>
                    <a:pt x="1590904" y="45720"/>
                    <a:pt x="1590904" y="45720"/>
                  </a:cubicBezTo>
                  <a:cubicBezTo>
                    <a:pt x="1482306" y="45720"/>
                    <a:pt x="1358413" y="45720"/>
                    <a:pt x="1271229" y="49530"/>
                  </a:cubicBezTo>
                  <a:cubicBezTo>
                    <a:pt x="1145806" y="54610"/>
                    <a:pt x="1035679" y="147320"/>
                    <a:pt x="1031090" y="250190"/>
                  </a:cubicBezTo>
                  <a:cubicBezTo>
                    <a:pt x="1028031" y="313690"/>
                    <a:pt x="1028031" y="378460"/>
                    <a:pt x="1026502" y="439420"/>
                  </a:cubicBezTo>
                  <a:cubicBezTo>
                    <a:pt x="1021913" y="492760"/>
                    <a:pt x="1032620" y="648970"/>
                    <a:pt x="1014265" y="698500"/>
                  </a:cubicBezTo>
                  <a:cubicBezTo>
                    <a:pt x="960731" y="835660"/>
                    <a:pt x="806247" y="855980"/>
                    <a:pt x="720592" y="855980"/>
                  </a:cubicBezTo>
                  <a:cubicBezTo>
                    <a:pt x="720592" y="855980"/>
                    <a:pt x="316792" y="855980"/>
                    <a:pt x="316792" y="855980"/>
                  </a:cubicBezTo>
                  <a:cubicBezTo>
                    <a:pt x="232667" y="854710"/>
                    <a:pt x="151601" y="883920"/>
                    <a:pt x="93479" y="935990"/>
                  </a:cubicBezTo>
                  <a:cubicBezTo>
                    <a:pt x="0" y="1021080"/>
                    <a:pt x="29238" y="1115060"/>
                    <a:pt x="23120" y="1220470"/>
                  </a:cubicBezTo>
                  <a:cubicBezTo>
                    <a:pt x="21590" y="1304290"/>
                    <a:pt x="20320" y="1388110"/>
                    <a:pt x="23120" y="1471930"/>
                  </a:cubicBezTo>
                  <a:cubicBezTo>
                    <a:pt x="32297" y="1600200"/>
                    <a:pt x="157720" y="1696720"/>
                    <a:pt x="318322" y="1692910"/>
                  </a:cubicBezTo>
                  <a:close/>
                  <a:moveTo>
                    <a:pt x="2513220" y="2612390"/>
                  </a:moveTo>
                  <a:cubicBezTo>
                    <a:pt x="2513220" y="2612390"/>
                    <a:pt x="3102095" y="2612390"/>
                    <a:pt x="3102095" y="2612390"/>
                  </a:cubicBezTo>
                  <a:cubicBezTo>
                    <a:pt x="3175513" y="2612390"/>
                    <a:pt x="3235166" y="2564130"/>
                    <a:pt x="3236695" y="2504440"/>
                  </a:cubicBezTo>
                  <a:cubicBezTo>
                    <a:pt x="3239754" y="2501900"/>
                    <a:pt x="3233636" y="1215390"/>
                    <a:pt x="3235166" y="1212850"/>
                  </a:cubicBezTo>
                  <a:cubicBezTo>
                    <a:pt x="3235166" y="1193800"/>
                    <a:pt x="3232107" y="1174750"/>
                    <a:pt x="3230577" y="1158240"/>
                  </a:cubicBezTo>
                  <a:cubicBezTo>
                    <a:pt x="3222929" y="1062990"/>
                    <a:pt x="3108213" y="955040"/>
                    <a:pt x="2955259" y="955040"/>
                  </a:cubicBezTo>
                  <a:cubicBezTo>
                    <a:pt x="2809952" y="952500"/>
                    <a:pt x="2637113" y="951230"/>
                    <a:pt x="2462745" y="955040"/>
                  </a:cubicBezTo>
                  <a:cubicBezTo>
                    <a:pt x="2305202" y="958850"/>
                    <a:pt x="2188956" y="1055370"/>
                    <a:pt x="2188956" y="1183640"/>
                  </a:cubicBezTo>
                  <a:lnTo>
                    <a:pt x="2188956" y="1355090"/>
                  </a:lnTo>
                  <a:lnTo>
                    <a:pt x="2187427" y="1591310"/>
                  </a:lnTo>
                  <a:cubicBezTo>
                    <a:pt x="2185897" y="1666240"/>
                    <a:pt x="2155306" y="1728470"/>
                    <a:pt x="2101772" y="1770380"/>
                  </a:cubicBezTo>
                  <a:cubicBezTo>
                    <a:pt x="2046709" y="1813560"/>
                    <a:pt x="1968702" y="1833880"/>
                    <a:pt x="1876929" y="1831340"/>
                  </a:cubicBezTo>
                  <a:cubicBezTo>
                    <a:pt x="1730093" y="1826260"/>
                    <a:pt x="1604670" y="1828800"/>
                    <a:pt x="1450186" y="1833880"/>
                  </a:cubicBezTo>
                  <a:cubicBezTo>
                    <a:pt x="1288054" y="1838960"/>
                    <a:pt x="1168749" y="1941830"/>
                    <a:pt x="1171808" y="2071370"/>
                  </a:cubicBezTo>
                  <a:cubicBezTo>
                    <a:pt x="1174867" y="2190750"/>
                    <a:pt x="1174867" y="2320290"/>
                    <a:pt x="1171808" y="2416810"/>
                  </a:cubicBezTo>
                  <a:cubicBezTo>
                    <a:pt x="1168749" y="2537460"/>
                    <a:pt x="1037208" y="2631440"/>
                    <a:pt x="872017" y="2631440"/>
                  </a:cubicBezTo>
                  <a:lnTo>
                    <a:pt x="459040" y="2631440"/>
                  </a:lnTo>
                  <a:cubicBezTo>
                    <a:pt x="306085" y="2623820"/>
                    <a:pt x="134776" y="2692400"/>
                    <a:pt x="128658" y="2828290"/>
                  </a:cubicBezTo>
                  <a:cubicBezTo>
                    <a:pt x="124070" y="2959100"/>
                    <a:pt x="122540" y="3091180"/>
                    <a:pt x="124070" y="3221990"/>
                  </a:cubicBezTo>
                  <a:cubicBezTo>
                    <a:pt x="125599" y="3267710"/>
                    <a:pt x="143954" y="3313430"/>
                    <a:pt x="173015" y="3354070"/>
                  </a:cubicBezTo>
                  <a:cubicBezTo>
                    <a:pt x="226549" y="3421380"/>
                    <a:pt x="313733" y="3455670"/>
                    <a:pt x="434567" y="3455670"/>
                  </a:cubicBezTo>
                  <a:cubicBezTo>
                    <a:pt x="434567" y="3455670"/>
                    <a:pt x="1263581" y="3455670"/>
                    <a:pt x="1263581" y="3455670"/>
                  </a:cubicBezTo>
                  <a:cubicBezTo>
                    <a:pt x="1467011" y="3454400"/>
                    <a:pt x="1876929" y="3455670"/>
                    <a:pt x="2080359" y="3455670"/>
                  </a:cubicBezTo>
                  <a:cubicBezTo>
                    <a:pt x="2170602" y="3455670"/>
                    <a:pt x="2244020" y="3394710"/>
                    <a:pt x="2244020" y="3319780"/>
                  </a:cubicBezTo>
                  <a:lnTo>
                    <a:pt x="2244020" y="2837180"/>
                  </a:lnTo>
                  <a:cubicBezTo>
                    <a:pt x="2242490" y="2715260"/>
                    <a:pt x="2363325" y="2612390"/>
                    <a:pt x="2513220" y="2612390"/>
                  </a:cubicBezTo>
                  <a:close/>
                  <a:moveTo>
                    <a:pt x="3002675" y="2670810"/>
                  </a:moveTo>
                  <a:lnTo>
                    <a:pt x="2566754" y="2670810"/>
                  </a:lnTo>
                  <a:cubicBezTo>
                    <a:pt x="2429095" y="2670810"/>
                    <a:pt x="2317438" y="2763520"/>
                    <a:pt x="2317438" y="2877820"/>
                  </a:cubicBezTo>
                  <a:lnTo>
                    <a:pt x="2317438" y="3239770"/>
                  </a:lnTo>
                  <a:cubicBezTo>
                    <a:pt x="2317438" y="3354070"/>
                    <a:pt x="2429095" y="3446780"/>
                    <a:pt x="2566754" y="3446780"/>
                  </a:cubicBezTo>
                  <a:lnTo>
                    <a:pt x="3002675" y="3446780"/>
                  </a:lnTo>
                  <a:cubicBezTo>
                    <a:pt x="3140334" y="3446780"/>
                    <a:pt x="3251991" y="3354070"/>
                    <a:pt x="3251991" y="3239770"/>
                  </a:cubicBezTo>
                  <a:lnTo>
                    <a:pt x="3251991" y="2877820"/>
                  </a:lnTo>
                  <a:cubicBezTo>
                    <a:pt x="3251991" y="2763520"/>
                    <a:pt x="3140334" y="2670810"/>
                    <a:pt x="3002675" y="2670810"/>
                  </a:cubicBezTo>
                  <a:close/>
                  <a:moveTo>
                    <a:pt x="295379" y="810260"/>
                  </a:moveTo>
                  <a:lnTo>
                    <a:pt x="714474" y="810260"/>
                  </a:lnTo>
                  <a:cubicBezTo>
                    <a:pt x="852133" y="810260"/>
                    <a:pt x="963790" y="717550"/>
                    <a:pt x="963790" y="603250"/>
                  </a:cubicBezTo>
                  <a:lnTo>
                    <a:pt x="963790" y="276860"/>
                  </a:lnTo>
                  <a:cubicBezTo>
                    <a:pt x="963790" y="162560"/>
                    <a:pt x="852133" y="69850"/>
                    <a:pt x="714474" y="69850"/>
                  </a:cubicBezTo>
                  <a:lnTo>
                    <a:pt x="295379" y="69850"/>
                  </a:lnTo>
                  <a:cubicBezTo>
                    <a:pt x="157720" y="69850"/>
                    <a:pt x="46063" y="162560"/>
                    <a:pt x="46063" y="276860"/>
                  </a:cubicBezTo>
                  <a:lnTo>
                    <a:pt x="46063" y="603250"/>
                  </a:lnTo>
                  <a:cubicBezTo>
                    <a:pt x="46063" y="717550"/>
                    <a:pt x="157720" y="810260"/>
                    <a:pt x="295379" y="810260"/>
                  </a:cubicBezTo>
                  <a:close/>
                </a:path>
              </a:pathLst>
            </a:custGeom>
            <a:blipFill>
              <a:blip r:embed="rId2"/>
              <a:stretch>
                <a:fillRect l="-29379" r="-29379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442229" y="-717641"/>
            <a:ext cx="1847850" cy="1847850"/>
            <a:chOff x="0" y="0"/>
            <a:chExt cx="486677" cy="48667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6677" cy="486677"/>
            </a:xfrm>
            <a:custGeom>
              <a:avLst/>
              <a:gdLst/>
              <a:ahLst/>
              <a:cxnLst/>
              <a:rect l="l" t="t" r="r" b="b"/>
              <a:pathLst>
                <a:path w="486677" h="486677">
                  <a:moveTo>
                    <a:pt x="243338" y="0"/>
                  </a:moveTo>
                  <a:lnTo>
                    <a:pt x="243338" y="0"/>
                  </a:lnTo>
                  <a:cubicBezTo>
                    <a:pt x="377730" y="0"/>
                    <a:pt x="486677" y="108946"/>
                    <a:pt x="486677" y="243338"/>
                  </a:cubicBezTo>
                  <a:lnTo>
                    <a:pt x="486677" y="243338"/>
                  </a:lnTo>
                  <a:cubicBezTo>
                    <a:pt x="486677" y="307876"/>
                    <a:pt x="461039" y="369770"/>
                    <a:pt x="415404" y="415404"/>
                  </a:cubicBezTo>
                  <a:cubicBezTo>
                    <a:pt x="369770" y="461039"/>
                    <a:pt x="307876" y="486677"/>
                    <a:pt x="243338" y="486677"/>
                  </a:cubicBezTo>
                  <a:lnTo>
                    <a:pt x="243338" y="486677"/>
                  </a:lnTo>
                  <a:cubicBezTo>
                    <a:pt x="178801" y="486677"/>
                    <a:pt x="116907" y="461039"/>
                    <a:pt x="71272" y="415404"/>
                  </a:cubicBezTo>
                  <a:cubicBezTo>
                    <a:pt x="25637" y="369770"/>
                    <a:pt x="0" y="307876"/>
                    <a:pt x="0" y="243338"/>
                  </a:cubicBezTo>
                  <a:lnTo>
                    <a:pt x="0" y="243338"/>
                  </a:lnTo>
                  <a:cubicBezTo>
                    <a:pt x="0" y="178801"/>
                    <a:pt x="25637" y="116907"/>
                    <a:pt x="71272" y="71272"/>
                  </a:cubicBezTo>
                  <a:cubicBezTo>
                    <a:pt x="116907" y="25637"/>
                    <a:pt x="178801" y="0"/>
                    <a:pt x="243338" y="0"/>
                  </a:cubicBezTo>
                  <a:close/>
                </a:path>
              </a:pathLst>
            </a:custGeom>
            <a:solidFill>
              <a:srgbClr val="76EAD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86677" cy="5247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91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500972" y="7045615"/>
            <a:ext cx="1847850" cy="1847850"/>
            <a:chOff x="0" y="0"/>
            <a:chExt cx="486677" cy="48667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86677" cy="486677"/>
            </a:xfrm>
            <a:custGeom>
              <a:avLst/>
              <a:gdLst/>
              <a:ahLst/>
              <a:cxnLst/>
              <a:rect l="l" t="t" r="r" b="b"/>
              <a:pathLst>
                <a:path w="486677" h="486677">
                  <a:moveTo>
                    <a:pt x="243338" y="0"/>
                  </a:moveTo>
                  <a:lnTo>
                    <a:pt x="243338" y="0"/>
                  </a:lnTo>
                  <a:cubicBezTo>
                    <a:pt x="377730" y="0"/>
                    <a:pt x="486677" y="108946"/>
                    <a:pt x="486677" y="243338"/>
                  </a:cubicBezTo>
                  <a:lnTo>
                    <a:pt x="486677" y="243338"/>
                  </a:lnTo>
                  <a:cubicBezTo>
                    <a:pt x="486677" y="307876"/>
                    <a:pt x="461039" y="369770"/>
                    <a:pt x="415404" y="415404"/>
                  </a:cubicBezTo>
                  <a:cubicBezTo>
                    <a:pt x="369770" y="461039"/>
                    <a:pt x="307876" y="486677"/>
                    <a:pt x="243338" y="486677"/>
                  </a:cubicBezTo>
                  <a:lnTo>
                    <a:pt x="243338" y="486677"/>
                  </a:lnTo>
                  <a:cubicBezTo>
                    <a:pt x="178801" y="486677"/>
                    <a:pt x="116907" y="461039"/>
                    <a:pt x="71272" y="415404"/>
                  </a:cubicBezTo>
                  <a:cubicBezTo>
                    <a:pt x="25637" y="369770"/>
                    <a:pt x="0" y="307876"/>
                    <a:pt x="0" y="243338"/>
                  </a:cubicBezTo>
                  <a:lnTo>
                    <a:pt x="0" y="243338"/>
                  </a:lnTo>
                  <a:cubicBezTo>
                    <a:pt x="0" y="178801"/>
                    <a:pt x="25637" y="116907"/>
                    <a:pt x="71272" y="71272"/>
                  </a:cubicBezTo>
                  <a:cubicBezTo>
                    <a:pt x="116907" y="25637"/>
                    <a:pt x="178801" y="0"/>
                    <a:pt x="243338" y="0"/>
                  </a:cubicBezTo>
                  <a:close/>
                </a:path>
              </a:pathLst>
            </a:custGeom>
            <a:solidFill>
              <a:srgbClr val="76EAD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86677" cy="5247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91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66154" y="2606584"/>
            <a:ext cx="7134819" cy="3396159"/>
            <a:chOff x="0" y="0"/>
            <a:chExt cx="9513091" cy="452821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85725"/>
              <a:ext cx="8889431" cy="2885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374"/>
                </a:lnSpc>
              </a:pPr>
              <a:r>
                <a:rPr lang="en-US" sz="7683" b="1">
                  <a:solidFill>
                    <a:srgbClr val="272D45"/>
                  </a:solidFill>
                  <a:latin typeface="ฟ้อนต์ Bold"/>
                  <a:ea typeface="ฟ้อนต์ Bold"/>
                  <a:cs typeface="ฟ้อนต์ Bold"/>
                  <a:sym typeface="ฟ้อนต์ Bold"/>
                </a:rPr>
                <a:t>Introduction to AI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056864"/>
              <a:ext cx="9513091" cy="14713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374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366154" y="5172075"/>
            <a:ext cx="6776435" cy="50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53"/>
              </a:lnSpc>
              <a:spcBef>
                <a:spcPct val="0"/>
              </a:spcBef>
            </a:pPr>
            <a:r>
              <a:rPr lang="en-US" sz="3535">
                <a:solidFill>
                  <a:srgbClr val="5ED5CA"/>
                </a:solidFill>
                <a:latin typeface="ฟ้อนต์"/>
                <a:ea typeface="ฟ้อนต์"/>
                <a:cs typeface="ฟ้อนต์"/>
                <a:sym typeface="ฟ้อนต์"/>
              </a:rPr>
              <a:t>Group 14: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66154" y="5894635"/>
            <a:ext cx="6312369" cy="3103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9"/>
              </a:lnSpc>
            </a:pPr>
            <a:r>
              <a:rPr lang="en-US" sz="1939" b="1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 Members : </a:t>
            </a:r>
          </a:p>
          <a:p>
            <a:pPr marL="418706" lvl="1" indent="-209353" algn="l">
              <a:lnSpc>
                <a:spcPts val="3089"/>
              </a:lnSpc>
              <a:buFont typeface="Arial"/>
              <a:buChar char="•"/>
            </a:pPr>
            <a:r>
              <a:rPr lang="en-US" sz="1939">
                <a:solidFill>
                  <a:srgbClr val="2C3249"/>
                </a:solidFill>
                <a:latin typeface="Canva Sans"/>
                <a:ea typeface="Canva Sans"/>
                <a:cs typeface="Canva Sans"/>
                <a:sym typeface="Canva Sans"/>
              </a:rPr>
              <a:t>Shivam Kumar (202401100300233)</a:t>
            </a:r>
          </a:p>
          <a:p>
            <a:pPr marL="418706" lvl="1" indent="-209353" algn="l">
              <a:lnSpc>
                <a:spcPts val="3089"/>
              </a:lnSpc>
              <a:buFont typeface="Arial"/>
              <a:buChar char="•"/>
            </a:pPr>
            <a:r>
              <a:rPr lang="en-US" sz="1939">
                <a:solidFill>
                  <a:srgbClr val="2C3249"/>
                </a:solidFill>
                <a:latin typeface="Canva Sans"/>
                <a:ea typeface="Canva Sans"/>
                <a:cs typeface="Canva Sans"/>
                <a:sym typeface="Canva Sans"/>
              </a:rPr>
              <a:t>Shivani Yadav (202401100300235)</a:t>
            </a:r>
          </a:p>
          <a:p>
            <a:pPr marL="418706" lvl="1" indent="-209353" algn="l">
              <a:lnSpc>
                <a:spcPts val="3089"/>
              </a:lnSpc>
              <a:buFont typeface="Arial"/>
              <a:buChar char="•"/>
            </a:pPr>
            <a:r>
              <a:rPr lang="en-US" sz="1939">
                <a:solidFill>
                  <a:srgbClr val="2C3249"/>
                </a:solidFill>
                <a:latin typeface="Canva Sans"/>
                <a:ea typeface="Canva Sans"/>
                <a:cs typeface="Canva Sans"/>
                <a:sym typeface="Canva Sans"/>
              </a:rPr>
              <a:t>Somya Mishra (202401100300250)</a:t>
            </a:r>
          </a:p>
          <a:p>
            <a:pPr marL="418706" lvl="1" indent="-209353" algn="l">
              <a:lnSpc>
                <a:spcPts val="3089"/>
              </a:lnSpc>
              <a:buFont typeface="Arial"/>
              <a:buChar char="•"/>
            </a:pPr>
            <a:r>
              <a:rPr lang="en-US" sz="1939">
                <a:solidFill>
                  <a:srgbClr val="2C3249"/>
                </a:solidFill>
                <a:latin typeface="Canva Sans"/>
                <a:ea typeface="Canva Sans"/>
                <a:cs typeface="Canva Sans"/>
                <a:sym typeface="Canva Sans"/>
              </a:rPr>
              <a:t>Yuvraj Singh Taniya (202401100300292)</a:t>
            </a:r>
          </a:p>
          <a:p>
            <a:pPr algn="l">
              <a:lnSpc>
                <a:spcPts val="3089"/>
              </a:lnSpc>
            </a:pPr>
            <a:endParaRPr lang="en-US" sz="1939">
              <a:solidFill>
                <a:srgbClr val="2C3249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089"/>
              </a:lnSpc>
            </a:pPr>
            <a:r>
              <a:rPr lang="en-US" sz="1939" b="1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Year &amp; Section:</a:t>
            </a:r>
          </a:p>
          <a:p>
            <a:pPr algn="l">
              <a:lnSpc>
                <a:spcPts val="3089"/>
              </a:lnSpc>
            </a:pPr>
            <a:r>
              <a:rPr lang="en-US" sz="1939" b="1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 - D (1st Year)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689832"/>
            <a:ext cx="5927132" cy="6661276"/>
          </a:xfrm>
          <a:custGeom>
            <a:avLst/>
            <a:gdLst/>
            <a:ahLst/>
            <a:cxnLst/>
            <a:rect l="l" t="t" r="r" b="b"/>
            <a:pathLst>
              <a:path w="5927132" h="6661276">
                <a:moveTo>
                  <a:pt x="0" y="0"/>
                </a:moveTo>
                <a:lnTo>
                  <a:pt x="5927132" y="0"/>
                </a:lnTo>
                <a:lnTo>
                  <a:pt x="5927132" y="6661276"/>
                </a:lnTo>
                <a:lnTo>
                  <a:pt x="0" y="66612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222906" y="1689832"/>
            <a:ext cx="10522885" cy="6661276"/>
          </a:xfrm>
          <a:custGeom>
            <a:avLst/>
            <a:gdLst/>
            <a:ahLst/>
            <a:cxnLst/>
            <a:rect l="l" t="t" r="r" b="b"/>
            <a:pathLst>
              <a:path w="10522885" h="6661276">
                <a:moveTo>
                  <a:pt x="0" y="0"/>
                </a:moveTo>
                <a:lnTo>
                  <a:pt x="10522885" y="0"/>
                </a:lnTo>
                <a:lnTo>
                  <a:pt x="10522885" y="6661276"/>
                </a:lnTo>
                <a:lnTo>
                  <a:pt x="0" y="66612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95750" y="398202"/>
            <a:ext cx="8100677" cy="10092480"/>
            <a:chOff x="0" y="0"/>
            <a:chExt cx="6089650" cy="7586980"/>
          </a:xfrm>
        </p:grpSpPr>
        <p:sp>
          <p:nvSpPr>
            <p:cNvPr id="3" name="Freeform 3"/>
            <p:cNvSpPr/>
            <p:nvPr/>
          </p:nvSpPr>
          <p:spPr>
            <a:xfrm>
              <a:off x="-121920" y="-120650"/>
              <a:ext cx="6333490" cy="7828280"/>
            </a:xfrm>
            <a:custGeom>
              <a:avLst/>
              <a:gdLst/>
              <a:ahLst/>
              <a:cxnLst/>
              <a:rect l="l" t="t" r="r" b="b"/>
              <a:pathLst>
                <a:path w="6333490" h="782828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solidFill>
              <a:srgbClr val="86FCF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10895750" y="423120"/>
            <a:ext cx="8100677" cy="10092480"/>
            <a:chOff x="0" y="0"/>
            <a:chExt cx="6089650" cy="7586980"/>
          </a:xfrm>
        </p:grpSpPr>
        <p:sp>
          <p:nvSpPr>
            <p:cNvPr id="5" name="Freeform 5"/>
            <p:cNvSpPr/>
            <p:nvPr/>
          </p:nvSpPr>
          <p:spPr>
            <a:xfrm>
              <a:off x="-121920" y="-120650"/>
              <a:ext cx="6333490" cy="7828280"/>
            </a:xfrm>
            <a:custGeom>
              <a:avLst/>
              <a:gdLst/>
              <a:ahLst/>
              <a:cxnLst/>
              <a:rect l="l" t="t" r="r" b="b"/>
              <a:pathLst>
                <a:path w="6333490" h="782828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blipFill>
              <a:blip r:embed="rId2">
                <a:alphaModFix amt="31000"/>
              </a:blip>
              <a:stretch>
                <a:fillRect l="-12269" r="-12269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119247" y="1570073"/>
            <a:ext cx="8566497" cy="901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28"/>
              </a:lnSpc>
              <a:spcBef>
                <a:spcPct val="0"/>
              </a:spcBef>
            </a:pPr>
            <a:r>
              <a:rPr lang="en-US" sz="6356" b="1">
                <a:solidFill>
                  <a:srgbClr val="000000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References 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651527"/>
            <a:ext cx="8885709" cy="456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5"/>
              </a:lnSpc>
            </a:pPr>
            <a:r>
              <a:rPr lang="en-US" sz="1964" spc="9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Dataset:</a:t>
            </a:r>
          </a:p>
          <a:p>
            <a:pPr algn="l">
              <a:lnSpc>
                <a:spcPts val="3555"/>
              </a:lnSpc>
            </a:pPr>
            <a:r>
              <a:rPr lang="en-US" sz="1964" spc="9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This project uses the Pima Indians Diabetes Dataset, originally provided by the National Institute of Diabetes and Digestive and Kidney Diseases. The dataset is publicly available on the </a:t>
            </a:r>
            <a:r>
              <a:rPr lang="en-US" sz="1964" u="sng" spc="9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Kaggle.</a:t>
            </a:r>
            <a:endParaRPr lang="en-US" sz="1964" spc="90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555"/>
              </a:lnSpc>
            </a:pPr>
            <a:r>
              <a:rPr lang="en-US" sz="1964" spc="9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Libraries &amp; Tools:</a:t>
            </a:r>
          </a:p>
          <a:p>
            <a:pPr marL="424136" lvl="1" indent="-212068" algn="l">
              <a:lnSpc>
                <a:spcPts val="3555"/>
              </a:lnSpc>
              <a:buFont typeface="Arial"/>
              <a:buChar char="•"/>
            </a:pPr>
            <a:r>
              <a:rPr lang="en-US" sz="1964" spc="9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Pandas and NumPy for data manipulation</a:t>
            </a:r>
          </a:p>
          <a:p>
            <a:pPr marL="424136" lvl="1" indent="-212068" algn="l">
              <a:lnSpc>
                <a:spcPts val="3555"/>
              </a:lnSpc>
              <a:buFont typeface="Arial"/>
              <a:buChar char="•"/>
            </a:pPr>
            <a:r>
              <a:rPr lang="en-US" sz="1964" spc="9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Matplotlib and Seaborn for visualization</a:t>
            </a:r>
          </a:p>
          <a:p>
            <a:pPr marL="424136" lvl="1" indent="-212068" algn="l">
              <a:lnSpc>
                <a:spcPts val="3555"/>
              </a:lnSpc>
              <a:buFont typeface="Arial"/>
              <a:buChar char="•"/>
            </a:pPr>
            <a:r>
              <a:rPr lang="en-US" sz="1964" spc="9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Scikit-learn for preprocessing, modeling, and evaluation</a:t>
            </a:r>
          </a:p>
          <a:p>
            <a:pPr marL="424136" lvl="1" indent="-212068" algn="l">
              <a:lnSpc>
                <a:spcPts val="3555"/>
              </a:lnSpc>
              <a:buFont typeface="Arial"/>
              <a:buChar char="•"/>
            </a:pPr>
            <a:r>
              <a:rPr lang="en-US" sz="1964" spc="9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Google </a:t>
            </a:r>
            <a:r>
              <a:rPr lang="en-US" sz="1964" spc="9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Colab</a:t>
            </a:r>
            <a:r>
              <a:rPr lang="en-US" sz="1964" spc="9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for cloud-based execution environment</a:t>
            </a:r>
          </a:p>
          <a:p>
            <a:pPr algn="l">
              <a:lnSpc>
                <a:spcPts val="3555"/>
              </a:lnSpc>
            </a:pPr>
            <a:endParaRPr lang="en-US" sz="1964" spc="90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91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8298180"/>
            <a:ext cx="18288000" cy="1988820"/>
            <a:chOff x="0" y="0"/>
            <a:chExt cx="4816593" cy="52380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16592" cy="523804"/>
            </a:xfrm>
            <a:custGeom>
              <a:avLst/>
              <a:gdLst/>
              <a:ahLst/>
              <a:cxnLst/>
              <a:rect l="l" t="t" r="r" b="b"/>
              <a:pathLst>
                <a:path w="4816592" h="523804">
                  <a:moveTo>
                    <a:pt x="0" y="0"/>
                  </a:moveTo>
                  <a:lnTo>
                    <a:pt x="4816592" y="0"/>
                  </a:lnTo>
                  <a:lnTo>
                    <a:pt x="4816592" y="523804"/>
                  </a:lnTo>
                  <a:lnTo>
                    <a:pt x="0" y="52380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816593" cy="5619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91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43190" y="1104900"/>
            <a:ext cx="10720329" cy="957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332"/>
              </a:lnSpc>
              <a:spcBef>
                <a:spcPct val="0"/>
              </a:spcBef>
            </a:pPr>
            <a:r>
              <a:rPr lang="en-US" sz="6727" b="1" dirty="0">
                <a:solidFill>
                  <a:srgbClr val="272D45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Diabetic Analysis :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124947" y="1104900"/>
            <a:ext cx="6266909" cy="957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332"/>
              </a:lnSpc>
              <a:spcBef>
                <a:spcPct val="0"/>
              </a:spcBef>
            </a:pPr>
            <a:r>
              <a:rPr lang="en-US" sz="6727" b="1">
                <a:solidFill>
                  <a:srgbClr val="5ED5CA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An Overview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72805" y="4576979"/>
            <a:ext cx="4459404" cy="44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5745" lvl="1" indent="-287873" algn="just">
              <a:lnSpc>
                <a:spcPts val="3733"/>
              </a:lnSpc>
              <a:buFont typeface="Arial"/>
              <a:buChar char="•"/>
            </a:pPr>
            <a:r>
              <a:rPr lang="en-US" sz="2666" b="1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Problem Statement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914298" y="4576979"/>
            <a:ext cx="4459404" cy="44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5745" lvl="1" indent="-287873" algn="just">
              <a:lnSpc>
                <a:spcPts val="3733"/>
              </a:lnSpc>
              <a:buFont typeface="Arial"/>
              <a:buChar char="•"/>
            </a:pPr>
            <a:r>
              <a:rPr lang="en-US" sz="2666" b="1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Methodology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255790" y="4576979"/>
            <a:ext cx="4459404" cy="44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5745" lvl="1" indent="-287873" algn="just">
              <a:lnSpc>
                <a:spcPts val="3733"/>
              </a:lnSpc>
              <a:buFont typeface="Arial"/>
              <a:buChar char="•"/>
            </a:pPr>
            <a:r>
              <a:rPr lang="en-US" sz="2666" b="1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References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72805" y="6273857"/>
            <a:ext cx="4459404" cy="44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5745" lvl="1" indent="-287873" algn="just">
              <a:lnSpc>
                <a:spcPts val="3733"/>
              </a:lnSpc>
              <a:buFont typeface="Arial"/>
              <a:buChar char="•"/>
            </a:pPr>
            <a:r>
              <a:rPr lang="en-US" sz="2666" b="1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Introduction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914298" y="6413767"/>
            <a:ext cx="4459404" cy="44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5745" lvl="1" indent="-287873" algn="just">
              <a:lnSpc>
                <a:spcPts val="3733"/>
              </a:lnSpc>
              <a:buFont typeface="Arial"/>
              <a:buChar char="•"/>
            </a:pPr>
            <a:r>
              <a:rPr lang="en-US" sz="2666" b="1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Output/Result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95750" y="398202"/>
            <a:ext cx="8100677" cy="10092480"/>
            <a:chOff x="0" y="0"/>
            <a:chExt cx="6089650" cy="7586980"/>
          </a:xfrm>
        </p:grpSpPr>
        <p:sp>
          <p:nvSpPr>
            <p:cNvPr id="3" name="Freeform 3"/>
            <p:cNvSpPr/>
            <p:nvPr/>
          </p:nvSpPr>
          <p:spPr>
            <a:xfrm>
              <a:off x="-121920" y="-120650"/>
              <a:ext cx="6333490" cy="7828280"/>
            </a:xfrm>
            <a:custGeom>
              <a:avLst/>
              <a:gdLst/>
              <a:ahLst/>
              <a:cxnLst/>
              <a:rect l="l" t="t" r="r" b="b"/>
              <a:pathLst>
                <a:path w="6333490" h="782828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solidFill>
              <a:srgbClr val="86FCF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10895750" y="423120"/>
            <a:ext cx="8100677" cy="10092480"/>
            <a:chOff x="0" y="0"/>
            <a:chExt cx="6089650" cy="7586980"/>
          </a:xfrm>
        </p:grpSpPr>
        <p:sp>
          <p:nvSpPr>
            <p:cNvPr id="5" name="Freeform 5"/>
            <p:cNvSpPr/>
            <p:nvPr/>
          </p:nvSpPr>
          <p:spPr>
            <a:xfrm>
              <a:off x="-121920" y="-120650"/>
              <a:ext cx="6333490" cy="7828280"/>
            </a:xfrm>
            <a:custGeom>
              <a:avLst/>
              <a:gdLst/>
              <a:ahLst/>
              <a:cxnLst/>
              <a:rect l="l" t="t" r="r" b="b"/>
              <a:pathLst>
                <a:path w="6333490" h="782828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blipFill>
              <a:blip r:embed="rId2">
                <a:alphaModFix amt="31000"/>
              </a:blip>
              <a:stretch>
                <a:fillRect l="-12276" t="-5" r="-12276" b="-5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028700" y="3142714"/>
            <a:ext cx="4426909" cy="901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28"/>
              </a:lnSpc>
              <a:spcBef>
                <a:spcPct val="0"/>
              </a:spcBef>
            </a:pPr>
            <a:r>
              <a:rPr lang="en-US" sz="6356" b="1">
                <a:solidFill>
                  <a:srgbClr val="000000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Problem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512528" y="3142714"/>
            <a:ext cx="5026095" cy="901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28"/>
              </a:lnSpc>
              <a:spcBef>
                <a:spcPct val="0"/>
              </a:spcBef>
            </a:pPr>
            <a:r>
              <a:rPr lang="en-US" sz="6356" b="1">
                <a:solidFill>
                  <a:srgbClr val="5ED5CA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Statement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784864"/>
            <a:ext cx="6606892" cy="1426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166" spc="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Create a classification model to predict the likelihood of diabetes based on health</a:t>
            </a:r>
          </a:p>
          <a:p>
            <a:pPr algn="l">
              <a:lnSpc>
                <a:spcPts val="3920"/>
              </a:lnSpc>
            </a:pPr>
            <a:r>
              <a:rPr lang="en-US" sz="2166" spc="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data. Visualize model accuracy.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011326"/>
            <a:ext cx="5411794" cy="631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09"/>
              </a:lnSpc>
            </a:pPr>
            <a:r>
              <a:rPr lang="en-US" sz="3649" b="1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Diabetes Prediction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95750" y="398202"/>
            <a:ext cx="8100677" cy="10092480"/>
            <a:chOff x="0" y="0"/>
            <a:chExt cx="6089650" cy="7586980"/>
          </a:xfrm>
        </p:grpSpPr>
        <p:sp>
          <p:nvSpPr>
            <p:cNvPr id="3" name="Freeform 3"/>
            <p:cNvSpPr/>
            <p:nvPr/>
          </p:nvSpPr>
          <p:spPr>
            <a:xfrm>
              <a:off x="-121920" y="-120650"/>
              <a:ext cx="6333490" cy="7828280"/>
            </a:xfrm>
            <a:custGeom>
              <a:avLst/>
              <a:gdLst/>
              <a:ahLst/>
              <a:cxnLst/>
              <a:rect l="l" t="t" r="r" b="b"/>
              <a:pathLst>
                <a:path w="6333490" h="782828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solidFill>
              <a:srgbClr val="86FCF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10895750" y="423120"/>
            <a:ext cx="8100677" cy="10092480"/>
            <a:chOff x="0" y="0"/>
            <a:chExt cx="6089650" cy="7586980"/>
          </a:xfrm>
        </p:grpSpPr>
        <p:sp>
          <p:nvSpPr>
            <p:cNvPr id="5" name="Freeform 5"/>
            <p:cNvSpPr/>
            <p:nvPr/>
          </p:nvSpPr>
          <p:spPr>
            <a:xfrm>
              <a:off x="-121920" y="-120650"/>
              <a:ext cx="6333490" cy="7828280"/>
            </a:xfrm>
            <a:custGeom>
              <a:avLst/>
              <a:gdLst/>
              <a:ahLst/>
              <a:cxnLst/>
              <a:rect l="l" t="t" r="r" b="b"/>
              <a:pathLst>
                <a:path w="6333490" h="782828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blipFill>
              <a:blip r:embed="rId2">
                <a:alphaModFix amt="31000"/>
              </a:blip>
              <a:stretch>
                <a:fillRect l="-12269" r="-12269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119247" y="1570073"/>
            <a:ext cx="8566497" cy="901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28"/>
              </a:lnSpc>
              <a:spcBef>
                <a:spcPct val="0"/>
              </a:spcBef>
            </a:pPr>
            <a:r>
              <a:rPr lang="en-US" sz="6356" b="1">
                <a:solidFill>
                  <a:srgbClr val="000000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657228"/>
            <a:ext cx="7237007" cy="5391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5"/>
              </a:lnSpc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 are working with a binary classification problem where the goal is to predict whether a patient has diabetes or not, based on various health indicators. The dataset is the famous Pima Indians Diabetes Dataset, which includes the following features:</a:t>
            </a:r>
          </a:p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Pregnancies: Number of times pregnant</a:t>
            </a:r>
          </a:p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Glucose: Plasma glucose concentration</a:t>
            </a:r>
          </a:p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Blood Pressure: Diastolic blood pressure (mm Hg)</a:t>
            </a:r>
          </a:p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Skin Thickness: Triceps skinfold thickness (mm)</a:t>
            </a:r>
          </a:p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Insulin: 2-Hour serum insulin (mu U/ml)</a:t>
            </a:r>
          </a:p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BMI: Body mass index (weight in kg/(height in m)^2)</a:t>
            </a:r>
          </a:p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Diabetes Pedigree Function: A function that scores the likelihood of diabetes based on family history</a:t>
            </a:r>
          </a:p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Age: Age in years</a:t>
            </a:r>
          </a:p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Outcome: Target variable (0 = no diabetes, 1 = diabetes)</a:t>
            </a:r>
          </a:p>
          <a:p>
            <a:pPr algn="l">
              <a:lnSpc>
                <a:spcPts val="2895"/>
              </a:lnSpc>
            </a:pPr>
            <a:endParaRPr lang="en-US" sz="1599" spc="73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3029132"/>
            <a:ext cx="5098581" cy="430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69"/>
              </a:lnSpc>
            </a:pPr>
            <a:r>
              <a:rPr lang="en-US" sz="2549" b="1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Statement : Explained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95750" y="398202"/>
            <a:ext cx="8100677" cy="10092480"/>
            <a:chOff x="0" y="0"/>
            <a:chExt cx="6089650" cy="7586980"/>
          </a:xfrm>
        </p:grpSpPr>
        <p:sp>
          <p:nvSpPr>
            <p:cNvPr id="3" name="Freeform 3"/>
            <p:cNvSpPr/>
            <p:nvPr/>
          </p:nvSpPr>
          <p:spPr>
            <a:xfrm>
              <a:off x="-121920" y="-120650"/>
              <a:ext cx="6333490" cy="7828280"/>
            </a:xfrm>
            <a:custGeom>
              <a:avLst/>
              <a:gdLst/>
              <a:ahLst/>
              <a:cxnLst/>
              <a:rect l="l" t="t" r="r" b="b"/>
              <a:pathLst>
                <a:path w="6333490" h="782828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solidFill>
              <a:srgbClr val="86FCF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10895750" y="423120"/>
            <a:ext cx="8100677" cy="10092480"/>
            <a:chOff x="0" y="0"/>
            <a:chExt cx="6089650" cy="7586980"/>
          </a:xfrm>
        </p:grpSpPr>
        <p:sp>
          <p:nvSpPr>
            <p:cNvPr id="5" name="Freeform 5"/>
            <p:cNvSpPr/>
            <p:nvPr/>
          </p:nvSpPr>
          <p:spPr>
            <a:xfrm>
              <a:off x="-121920" y="-120650"/>
              <a:ext cx="6333490" cy="7828280"/>
            </a:xfrm>
            <a:custGeom>
              <a:avLst/>
              <a:gdLst/>
              <a:ahLst/>
              <a:cxnLst/>
              <a:rect l="l" t="t" r="r" b="b"/>
              <a:pathLst>
                <a:path w="6333490" h="782828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blipFill>
              <a:blip r:embed="rId2">
                <a:alphaModFix amt="31000"/>
              </a:blip>
              <a:stretch>
                <a:fillRect t="-21586" b="-21586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948159" y="2984894"/>
            <a:ext cx="4082446" cy="1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dataset was uploaded in Google Colab and examined using basic statistics and info commands to understand its structure and identify anomalies.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046741" y="2984894"/>
            <a:ext cx="4082446" cy="1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Zero values in key columns (Glucose, BloodPressure, SkinThickness, Insulin, BMI) were treated as missing and replaced with the median using imputation.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8159" y="5718887"/>
            <a:ext cx="4369873" cy="1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Histograms and a correlation heatmap were created to understand feature distributions and relationships. The outcome variable's class balance was also visualized.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8159" y="2416448"/>
            <a:ext cx="4849010" cy="430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69"/>
              </a:lnSpc>
            </a:pPr>
            <a:r>
              <a:rPr lang="en-US" sz="2549" b="1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Loading &amp; Exploration: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46741" y="2416481"/>
            <a:ext cx="4082446" cy="430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69"/>
              </a:lnSpc>
            </a:pPr>
            <a:r>
              <a:rPr lang="en-US" sz="2549" b="1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Cleaning: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8159" y="5155001"/>
            <a:ext cx="4849010" cy="430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569"/>
              </a:lnSpc>
              <a:spcBef>
                <a:spcPct val="0"/>
              </a:spcBef>
            </a:pPr>
            <a:r>
              <a:rPr lang="en-US" sz="2549" b="1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Visualization: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8159" y="1339875"/>
            <a:ext cx="11367535" cy="901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28"/>
              </a:lnSpc>
              <a:spcBef>
                <a:spcPct val="0"/>
              </a:spcBef>
            </a:pPr>
            <a:r>
              <a:rPr lang="en-US" sz="6356" b="1">
                <a:solidFill>
                  <a:srgbClr val="000000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Methodology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8159" y="7890460"/>
            <a:ext cx="4849010" cy="430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569"/>
              </a:lnSpc>
              <a:spcBef>
                <a:spcPct val="0"/>
              </a:spcBef>
            </a:pPr>
            <a:r>
              <a:rPr lang="en-US" sz="2549" b="1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Evaluation: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046741" y="5155001"/>
            <a:ext cx="4849010" cy="430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569"/>
              </a:lnSpc>
              <a:spcBef>
                <a:spcPct val="0"/>
              </a:spcBef>
            </a:pPr>
            <a:r>
              <a:rPr lang="en-US" sz="2549" b="1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Modeling with KNN: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903027" y="5718887"/>
            <a:ext cx="4369873" cy="1047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K-Nearest Neighbors classifier (k=5) was trained using an 80-20 train-test split.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8159" y="8454346"/>
            <a:ext cx="4369873" cy="1409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5439" lvl="1" indent="-172720" algn="l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Model performance was assessed using accuracy, a classification report, and a confusion matrix, all supported with visualizations.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95750" y="398202"/>
            <a:ext cx="8100677" cy="10092480"/>
            <a:chOff x="0" y="0"/>
            <a:chExt cx="6089650" cy="7586980"/>
          </a:xfrm>
        </p:grpSpPr>
        <p:sp>
          <p:nvSpPr>
            <p:cNvPr id="3" name="Freeform 3"/>
            <p:cNvSpPr/>
            <p:nvPr/>
          </p:nvSpPr>
          <p:spPr>
            <a:xfrm>
              <a:off x="-121920" y="-120650"/>
              <a:ext cx="6333490" cy="7828280"/>
            </a:xfrm>
            <a:custGeom>
              <a:avLst/>
              <a:gdLst/>
              <a:ahLst/>
              <a:cxnLst/>
              <a:rect l="l" t="t" r="r" b="b"/>
              <a:pathLst>
                <a:path w="6333490" h="782828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solidFill>
              <a:srgbClr val="86FCF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10895750" y="423120"/>
            <a:ext cx="8100677" cy="10092480"/>
            <a:chOff x="0" y="0"/>
            <a:chExt cx="6089650" cy="7586980"/>
          </a:xfrm>
        </p:grpSpPr>
        <p:sp>
          <p:nvSpPr>
            <p:cNvPr id="5" name="Freeform 5"/>
            <p:cNvSpPr/>
            <p:nvPr/>
          </p:nvSpPr>
          <p:spPr>
            <a:xfrm>
              <a:off x="-121920" y="-120650"/>
              <a:ext cx="6333490" cy="7828280"/>
            </a:xfrm>
            <a:custGeom>
              <a:avLst/>
              <a:gdLst/>
              <a:ahLst/>
              <a:cxnLst/>
              <a:rect l="l" t="t" r="r" b="b"/>
              <a:pathLst>
                <a:path w="6333490" h="782828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blipFill>
              <a:blip r:embed="rId2">
                <a:alphaModFix amt="31000"/>
              </a:blip>
              <a:stretch>
                <a:fillRect t="-20258" b="-20258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1028700" y="4056468"/>
            <a:ext cx="9312743" cy="5201832"/>
          </a:xfrm>
          <a:custGeom>
            <a:avLst/>
            <a:gdLst/>
            <a:ahLst/>
            <a:cxnLst/>
            <a:rect l="l" t="t" r="r" b="b"/>
            <a:pathLst>
              <a:path w="9312743" h="5201832">
                <a:moveTo>
                  <a:pt x="0" y="0"/>
                </a:moveTo>
                <a:lnTo>
                  <a:pt x="9312743" y="0"/>
                </a:lnTo>
                <a:lnTo>
                  <a:pt x="9312743" y="5201832"/>
                </a:lnTo>
                <a:lnTo>
                  <a:pt x="0" y="52018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119247" y="1570073"/>
            <a:ext cx="8024753" cy="1780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28"/>
              </a:lnSpc>
              <a:spcBef>
                <a:spcPct val="0"/>
              </a:spcBef>
            </a:pPr>
            <a:r>
              <a:rPr lang="en-US" sz="6356" b="1">
                <a:solidFill>
                  <a:srgbClr val="000000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Result (performance metrics)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672695" y="226767"/>
            <a:ext cx="10938361" cy="5088716"/>
          </a:xfrm>
          <a:custGeom>
            <a:avLst/>
            <a:gdLst/>
            <a:ahLst/>
            <a:cxnLst/>
            <a:rect l="l" t="t" r="r" b="b"/>
            <a:pathLst>
              <a:path w="10938361" h="5088716">
                <a:moveTo>
                  <a:pt x="0" y="0"/>
                </a:moveTo>
                <a:lnTo>
                  <a:pt x="10938361" y="0"/>
                </a:lnTo>
                <a:lnTo>
                  <a:pt x="10938361" y="5088715"/>
                </a:lnTo>
                <a:lnTo>
                  <a:pt x="0" y="50887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679619" y="5656039"/>
            <a:ext cx="10931437" cy="4210510"/>
          </a:xfrm>
          <a:custGeom>
            <a:avLst/>
            <a:gdLst/>
            <a:ahLst/>
            <a:cxnLst/>
            <a:rect l="l" t="t" r="r" b="b"/>
            <a:pathLst>
              <a:path w="10931437" h="4210510">
                <a:moveTo>
                  <a:pt x="0" y="0"/>
                </a:moveTo>
                <a:lnTo>
                  <a:pt x="10931437" y="0"/>
                </a:lnTo>
                <a:lnTo>
                  <a:pt x="10931437" y="4210510"/>
                </a:lnTo>
                <a:lnTo>
                  <a:pt x="0" y="42105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863045" y="220685"/>
            <a:ext cx="8561910" cy="5591715"/>
          </a:xfrm>
          <a:custGeom>
            <a:avLst/>
            <a:gdLst/>
            <a:ahLst/>
            <a:cxnLst/>
            <a:rect l="l" t="t" r="r" b="b"/>
            <a:pathLst>
              <a:path w="8561910" h="5591715">
                <a:moveTo>
                  <a:pt x="0" y="0"/>
                </a:moveTo>
                <a:lnTo>
                  <a:pt x="8561910" y="0"/>
                </a:lnTo>
                <a:lnTo>
                  <a:pt x="8561910" y="5591715"/>
                </a:lnTo>
                <a:lnTo>
                  <a:pt x="0" y="55917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716763" y="6034811"/>
            <a:ext cx="10854475" cy="4025609"/>
          </a:xfrm>
          <a:custGeom>
            <a:avLst/>
            <a:gdLst/>
            <a:ahLst/>
            <a:cxnLst/>
            <a:rect l="l" t="t" r="r" b="b"/>
            <a:pathLst>
              <a:path w="10854475" h="4025609">
                <a:moveTo>
                  <a:pt x="0" y="0"/>
                </a:moveTo>
                <a:lnTo>
                  <a:pt x="10854474" y="0"/>
                </a:lnTo>
                <a:lnTo>
                  <a:pt x="10854474" y="4025608"/>
                </a:lnTo>
                <a:lnTo>
                  <a:pt x="0" y="40256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689832"/>
            <a:ext cx="7387923" cy="6907336"/>
          </a:xfrm>
          <a:custGeom>
            <a:avLst/>
            <a:gdLst/>
            <a:ahLst/>
            <a:cxnLst/>
            <a:rect l="l" t="t" r="r" b="b"/>
            <a:pathLst>
              <a:path w="7387923" h="6907336">
                <a:moveTo>
                  <a:pt x="0" y="0"/>
                </a:moveTo>
                <a:lnTo>
                  <a:pt x="7387923" y="0"/>
                </a:lnTo>
                <a:lnTo>
                  <a:pt x="7387923" y="6907336"/>
                </a:lnTo>
                <a:lnTo>
                  <a:pt x="0" y="69073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8" r="-16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852955" y="1689832"/>
            <a:ext cx="7406345" cy="6907336"/>
          </a:xfrm>
          <a:custGeom>
            <a:avLst/>
            <a:gdLst/>
            <a:ahLst/>
            <a:cxnLst/>
            <a:rect l="l" t="t" r="r" b="b"/>
            <a:pathLst>
              <a:path w="7406345" h="6907336">
                <a:moveTo>
                  <a:pt x="0" y="0"/>
                </a:moveTo>
                <a:lnTo>
                  <a:pt x="7406345" y="0"/>
                </a:lnTo>
                <a:lnTo>
                  <a:pt x="7406345" y="6907336"/>
                </a:lnTo>
                <a:lnTo>
                  <a:pt x="0" y="69073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418</Words>
  <Application>Microsoft Office PowerPoint</Application>
  <PresentationFormat>Custom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Calibri</vt:lpstr>
      <vt:lpstr>Canva Sans Bold</vt:lpstr>
      <vt:lpstr>ฟ้อนต์</vt:lpstr>
      <vt:lpstr>Canva Sans</vt:lpstr>
      <vt:lpstr>ฟ้อนต์ Bold</vt:lpstr>
      <vt:lpstr>Garet Ultra-Bold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14</dc:title>
  <dc:creator>Yuvraj Singh</dc:creator>
  <cp:lastModifiedBy>Yuvraj Singh</cp:lastModifiedBy>
  <cp:revision>2</cp:revision>
  <dcterms:created xsi:type="dcterms:W3CDTF">2006-08-16T00:00:00Z</dcterms:created>
  <dcterms:modified xsi:type="dcterms:W3CDTF">2025-05-27T06:45:30Z</dcterms:modified>
  <dc:identifier>DAGonPPqbNo</dc:identifier>
</cp:coreProperties>
</file>

<file path=docProps/thumbnail.jpeg>
</file>